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76" r:id="rId2"/>
    <p:sldId id="831" r:id="rId3"/>
    <p:sldId id="843" r:id="rId4"/>
    <p:sldId id="950" r:id="rId5"/>
    <p:sldId id="885" r:id="rId6"/>
    <p:sldId id="926" r:id="rId7"/>
    <p:sldId id="378" r:id="rId8"/>
    <p:sldId id="940" r:id="rId9"/>
    <p:sldId id="832" r:id="rId10"/>
    <p:sldId id="871" r:id="rId11"/>
    <p:sldId id="872" r:id="rId12"/>
    <p:sldId id="833" r:id="rId13"/>
    <p:sldId id="873" r:id="rId14"/>
    <p:sldId id="941" r:id="rId15"/>
    <p:sldId id="942" r:id="rId16"/>
    <p:sldId id="834" r:id="rId17"/>
    <p:sldId id="835" r:id="rId18"/>
    <p:sldId id="939" r:id="rId19"/>
    <p:sldId id="841" r:id="rId20"/>
    <p:sldId id="946" r:id="rId21"/>
    <p:sldId id="836" r:id="rId22"/>
    <p:sldId id="896" r:id="rId23"/>
    <p:sldId id="397" r:id="rId24"/>
    <p:sldId id="398" r:id="rId25"/>
    <p:sldId id="951" r:id="rId26"/>
    <p:sldId id="423"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Sensors and Perception" id="{CA18E34E-4A91-45DD-80A5-E01298D8E28F}">
          <p14:sldIdLst>
            <p14:sldId id="831"/>
            <p14:sldId id="843"/>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96"/>
          </p14:sldIdLst>
        </p14:section>
        <p14:section name="HD Maps" id="{8B790207-2D5E-4348-BAD2-AD9888043B24}">
          <p14:sldIdLst>
            <p14:sldId id="397"/>
            <p14:sldId id="398"/>
            <p14:sldId id="951"/>
            <p14:sldId id="4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2904" autoAdjust="0"/>
  </p:normalViewPr>
  <p:slideViewPr>
    <p:cSldViewPr>
      <p:cViewPr varScale="1">
        <p:scale>
          <a:sx n="104" d="100"/>
          <a:sy n="104" d="100"/>
        </p:scale>
        <p:origin x="162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2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402594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help with recognition of lane center 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42859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https://semcon.com/offerings/applied-autonomy/lidar-vs-radar-for-applied-autonomy/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Long operating distance</a:t>
            </a:r>
          </a:p>
          <a:p>
            <a:r>
              <a:rPr lang="en-US" dirty="0"/>
              <a:t>It can operate in more varied conditions and environments. Since it is not as sensitive to for example dirt and it does not have any mechanical moving parts.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jKfwHsHUdV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a:xfrm>
            <a:off x="685800" y="2132856"/>
            <a:ext cx="7772400" cy="1470025"/>
          </a:xfrm>
        </p:spPr>
        <p:txBody>
          <a:bodyPr/>
          <a:lstStyle/>
          <a:p>
            <a:r>
              <a:rPr lang="en-US" dirty="0"/>
              <a:t>L1.2 AV Sensors, HD Maps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2023</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3FB05A93-BD76-0B6E-1036-32D9F737D8EA}"/>
              </a:ext>
            </a:extLst>
          </p:cNvPr>
          <p:cNvPicPr>
            <a:picLocks noChangeAspect="1"/>
          </p:cNvPicPr>
          <p:nvPr/>
        </p:nvPicPr>
        <p:blipFill>
          <a:blip r:embed="rId2"/>
          <a:stretch>
            <a:fillRect/>
          </a:stretch>
        </p:blipFill>
        <p:spPr>
          <a:xfrm>
            <a:off x="2810768" y="4411222"/>
            <a:ext cx="3561432" cy="2402154"/>
          </a:xfrm>
          <a:prstGeom prst="rect">
            <a:avLst/>
          </a:prstGeom>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uses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a:t>
                </a:r>
              </a:p>
              <a:p>
                <a:pPr lvl="2"/>
                <a:r>
                  <a:rPr lang="en-US" dirty="0"/>
                  <a:t>1 M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70000" lnSpcReduction="20000"/>
          </a:bodyPr>
          <a:lstStyle/>
          <a:p>
            <a:r>
              <a:rPr lang="en-US" dirty="0"/>
              <a:t>Pro: provides both position and relative speed information; can operate in varied conditions (low-lighting, rain, fog…)   </a:t>
            </a:r>
          </a:p>
          <a:p>
            <a:r>
              <a:rPr lang="en-US" dirty="0"/>
              <a:t>Con: low resolution</a:t>
            </a:r>
          </a:p>
          <a:p>
            <a:r>
              <a:rPr lang="en-US" dirty="0"/>
              <a:t>Key parameters</a:t>
            </a:r>
          </a:p>
          <a:p>
            <a:pPr lvl="1"/>
            <a:r>
              <a:rPr lang="en-US" dirty="0"/>
              <a:t>Sensing distance, FOV, 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683568" y="3717032"/>
            <a:ext cx="7544916" cy="3057478"/>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AV SENSORS</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143000"/>
            <a:ext cx="8363272" cy="1091952"/>
          </a:xfrm>
        </p:spPr>
        <p:txBody>
          <a:bodyPr>
            <a:normAutofit fontScale="85000" lnSpcReduction="10000"/>
          </a:bodyPr>
          <a:lstStyle/>
          <a:p>
            <a:r>
              <a:rPr lang="en-US" sz="2400" dirty="0"/>
              <a:t>Sensors, esp. cameras and lidars, generate the most amount of data</a:t>
            </a:r>
          </a:p>
          <a:p>
            <a:r>
              <a:rPr lang="en-US" sz="2400" dirty="0"/>
              <a:t>Sensor data must be processed in real-time by perception algorithms</a:t>
            </a:r>
            <a:endParaRPr lang="en-SE" sz="2400"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92500" lnSpcReduction="10000"/>
          </a:bodyPr>
          <a:lstStyle/>
          <a:p>
            <a:r>
              <a:rPr lang="en-US" dirty="0"/>
              <a:t>Different from navigation maps (e.g., Google Maps), HD maps are designed for processing by computers</a:t>
            </a:r>
          </a:p>
          <a:p>
            <a:pPr lvl="1"/>
            <a:r>
              <a:rPr lang="en-US" dirty="0"/>
              <a:t>Highly-accurate (cm-level) 3D representation of the road network, e.g., cross section layout; locations of traffic lights/signs; semantic information on certain road segments (speed limits…)</a:t>
            </a:r>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761F-FC7E-52BE-37D3-38FE53FA9A79}"/>
              </a:ext>
            </a:extLst>
          </p:cNvPr>
          <p:cNvSpPr>
            <a:spLocks noGrp="1"/>
          </p:cNvSpPr>
          <p:nvPr>
            <p:ph type="title"/>
          </p:nvPr>
        </p:nvSpPr>
        <p:spPr/>
        <p:txBody>
          <a:bodyPr/>
          <a:lstStyle/>
          <a:p>
            <a:r>
              <a:rPr lang="en-US" dirty="0"/>
              <a:t>HD Maps Pros and Cons</a:t>
            </a:r>
            <a:endParaRPr lang="en-SE" dirty="0"/>
          </a:p>
        </p:txBody>
      </p:sp>
      <p:sp>
        <p:nvSpPr>
          <p:cNvPr id="3" name="Content Placeholder 2">
            <a:extLst>
              <a:ext uri="{FF2B5EF4-FFF2-40B4-BE49-F238E27FC236}">
                <a16:creationId xmlns:a16="http://schemas.microsoft.com/office/drawing/2014/main" id="{A4DD00AB-E7E2-345E-2F32-0D9228739E65}"/>
              </a:ext>
            </a:extLst>
          </p:cNvPr>
          <p:cNvSpPr>
            <a:spLocks noGrp="1"/>
          </p:cNvSpPr>
          <p:nvPr>
            <p:ph idx="1"/>
          </p:nvPr>
        </p:nvSpPr>
        <p:spPr/>
        <p:txBody>
          <a:bodyPr>
            <a:normAutofit fontScale="85000" lnSpcReduction="20000"/>
          </a:bodyPr>
          <a:lstStyle/>
          <a:p>
            <a:r>
              <a:rPr lang="en-US" dirty="0"/>
              <a:t>Pros:</a:t>
            </a:r>
          </a:p>
          <a:p>
            <a:pPr lvl="1"/>
            <a:r>
              <a:rPr lang="en-US" dirty="0"/>
              <a:t>Helps with lane detection, and localization based on known object positions, esp. under adverse weather conditions such as snow</a:t>
            </a:r>
            <a:r>
              <a:rPr lang="en-US"/>
              <a:t>, rain and fog</a:t>
            </a:r>
            <a:endParaRPr lang="en-US" dirty="0"/>
          </a:p>
          <a:p>
            <a:pPr lvl="1"/>
            <a:r>
              <a:rPr lang="en-US" dirty="0"/>
              <a:t>Reduces computational workload of on-board sensing, e.g., by reducing Region-of-Interest (ROI) for detection of traffic elements</a:t>
            </a:r>
          </a:p>
          <a:p>
            <a:pPr lvl="1"/>
            <a:r>
              <a:rPr lang="en-US" dirty="0"/>
              <a:t>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Cons:</a:t>
            </a:r>
          </a:p>
          <a:p>
            <a:pPr lvl="1"/>
            <a:r>
              <a:rPr lang="en-US" dirty="0"/>
              <a:t>Limits the area of operation; </a:t>
            </a:r>
            <a:r>
              <a:rPr lang="en-US" dirty="0" err="1"/>
              <a:t>mapless</a:t>
            </a:r>
            <a:r>
              <a:rPr lang="en-US" dirty="0"/>
              <a:t> systems allow universal operation anywhere</a:t>
            </a:r>
          </a:p>
          <a:p>
            <a:endParaRPr lang="en-US" dirty="0"/>
          </a:p>
          <a:p>
            <a:endParaRPr lang="en-SE" dirty="0"/>
          </a:p>
        </p:txBody>
      </p:sp>
      <p:sp>
        <p:nvSpPr>
          <p:cNvPr id="4" name="Slide Number Placeholder 3">
            <a:extLst>
              <a:ext uri="{FF2B5EF4-FFF2-40B4-BE49-F238E27FC236}">
                <a16:creationId xmlns:a16="http://schemas.microsoft.com/office/drawing/2014/main" id="{00DD76BF-11B7-2E76-3C42-5E984ABC4B2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4087190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a:bodyPr>
          <a:lstStyle/>
          <a:p>
            <a:r>
              <a:rPr lang="en-US" dirty="0"/>
              <a:t>Humans don’t need HD maps to drive</a:t>
            </a:r>
          </a:p>
          <a:p>
            <a:r>
              <a:rPr lang="en-US" dirty="0"/>
              <a:t>It is generally agreed that L4-L5 levels of automation cannot work without HD maps (e.g., Waymo heavily relies on HD maps);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70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a:p>
            <a:r>
              <a:rPr lang="en-US" sz="2800" dirty="0"/>
              <a:t>Mobileye's Autonomous Car What the System Sees</a:t>
            </a:r>
          </a:p>
          <a:p>
            <a:pPr lvl="1"/>
            <a:r>
              <a:rPr lang="en-US" sz="2400" dirty="0">
                <a:hlinkClick r:id="rId2"/>
              </a:rPr>
              <a:t>https://www.youtube.com/watch?v=jKfwHsHUdVc</a:t>
            </a:r>
            <a:r>
              <a:rPr lang="en-US" sz="2400" dirty="0"/>
              <a:t> </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3"/>
          <a:stretch>
            <a:fillRect/>
          </a:stretch>
        </p:blipFill>
        <p:spPr>
          <a:xfrm>
            <a:off x="899592" y="4495517"/>
            <a:ext cx="7114313" cy="2337398"/>
          </a:xfrm>
          <a:prstGeom prst="rect">
            <a:avLst/>
          </a:prstGeom>
        </p:spPr>
      </p:pic>
    </p:spTree>
    <p:extLst>
      <p:ext uri="{BB962C8B-B14F-4D97-AF65-F5344CB8AC3E}">
        <p14:creationId xmlns:p14="http://schemas.microsoft.com/office/powerpoint/2010/main" val="95713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a:xfrm>
            <a:off x="457200" y="-31650"/>
            <a:ext cx="8229600" cy="868362"/>
          </a:xfrm>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209381" y="764704"/>
            <a:ext cx="8725238"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The long tail distribution is challenging: anything can happen on the road!</a:t>
            </a:r>
          </a:p>
          <a:p>
            <a:r>
              <a:rPr lang="en-US" sz="1800" kern="0" dirty="0"/>
              <a:t>Video from 2015, recorded by Google’s AV.</a:t>
            </a:r>
            <a:endParaRPr lang="en-SE" sz="18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a:t>
            </a:r>
          </a:p>
          <a:p>
            <a:pPr lvl="1"/>
            <a:r>
              <a:rPr lang="en-US" sz="2000" kern="0" dirty="0">
                <a:solidFill>
                  <a:srgbClr val="424242"/>
                </a:solidFill>
                <a:latin typeface="Helvetica" panose="020B0604020202020204" pitchFamily="34" charset="0"/>
              </a:rPr>
              <a:t>“Once you solve cameras for vision, autonomy is solved; if you don’t solve vision, it’s not solved … You can absolutely be superhuman with just cameras.” </a:t>
            </a:r>
          </a:p>
          <a:p>
            <a:pPr lvl="1"/>
            <a:r>
              <a:rPr lang="en-US" sz="2000" kern="0" dirty="0">
                <a:solidFill>
                  <a:srgbClr val="424242"/>
                </a:solidFill>
                <a:latin typeface="Helvetica" panose="020B0604020202020204" pitchFamily="34" charset="0"/>
              </a:rPr>
              <a:t>“In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331640" y="394970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3814</TotalTime>
  <Words>2067</Words>
  <Application>Microsoft Office PowerPoint</Application>
  <PresentationFormat>On-screen Show (4:3)</PresentationFormat>
  <Paragraphs>266</Paragraphs>
  <Slides>26</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Cambria Math</vt:lpstr>
      <vt:lpstr>Helvetica</vt:lpstr>
      <vt:lpstr>Default Design</vt:lpstr>
      <vt:lpstr>L1.2 AV Sensors, HD Maps</vt:lpstr>
      <vt:lpstr>AV SENSORS</vt:lpstr>
      <vt:lpstr>Perception Tasks</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AV Sensors Generates Big Data</vt:lpstr>
      <vt:lpstr>High-Definition (HD) Maps</vt:lpstr>
      <vt:lpstr>HD Maps</vt:lpstr>
      <vt:lpstr>HD Maps Pros and Cons</vt:lpstr>
      <vt:lpstr>Are HD Maps Necessary?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256</cp:revision>
  <dcterms:created xsi:type="dcterms:W3CDTF">2020-03-21T16:53:45Z</dcterms:created>
  <dcterms:modified xsi:type="dcterms:W3CDTF">2023-11-01T07:39:46Z</dcterms:modified>
</cp:coreProperties>
</file>